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4"/>
  </p:sldMasterIdLst>
  <p:sldIdLst>
    <p:sldId id="263" r:id="rId5"/>
    <p:sldId id="264" r:id="rId6"/>
  </p:sldIdLst>
  <p:sldSz cx="6858000" cy="9906000" type="A4"/>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6FC2"/>
    <a:srgbClr val="FFF3B8"/>
    <a:srgbClr val="F4F4F4"/>
    <a:srgbClr val="0044FC"/>
    <a:srgbClr val="FFD300"/>
    <a:srgbClr val="FFFFCC"/>
    <a:srgbClr val="33CC33"/>
    <a:srgbClr val="CCFFCC"/>
    <a:srgbClr val="008000"/>
    <a:srgbClr val="FFCB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56" autoAdjust="0"/>
    <p:restoredTop sz="94660"/>
  </p:normalViewPr>
  <p:slideViewPr>
    <p:cSldViewPr snapToGrid="0">
      <p:cViewPr varScale="1">
        <p:scale>
          <a:sx n="77" d="100"/>
          <a:sy n="77" d="100"/>
        </p:scale>
        <p:origin x="30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ustomXml" Target="../customXml/item4.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FC4E92FE-4439-40D8-857D-CBCE12DAF706}"/>
              </a:ext>
            </a:extLst>
          </p:cNvPr>
          <p:cNvSpPr txBox="1"/>
          <p:nvPr userDrawn="1"/>
        </p:nvSpPr>
        <p:spPr>
          <a:xfrm>
            <a:off x="3" y="55038"/>
            <a:ext cx="942975" cy="397085"/>
          </a:xfrm>
          <a:prstGeom prst="rect">
            <a:avLst/>
          </a:prstGeom>
          <a:noFill/>
        </p:spPr>
        <p:txBody>
          <a:bodyPr wrap="square" rtlCol="0">
            <a:spAutoFit/>
          </a:bodyPr>
          <a:lstStyle/>
          <a:p>
            <a:r>
              <a:rPr kumimoji="1" lang="ja-JP" altLang="en-US" sz="995" dirty="0"/>
              <a:t>機密性○情報</a:t>
            </a:r>
          </a:p>
        </p:txBody>
      </p:sp>
      <p:sp>
        <p:nvSpPr>
          <p:cNvPr id="8" name="テキスト ボックス 7">
            <a:extLst>
              <a:ext uri="{FF2B5EF4-FFF2-40B4-BE49-F238E27FC236}">
                <a16:creationId xmlns:a16="http://schemas.microsoft.com/office/drawing/2014/main" id="{F5AA3850-DBDA-4AA3-BC03-8FAEBB694C4F}"/>
              </a:ext>
            </a:extLst>
          </p:cNvPr>
          <p:cNvSpPr txBox="1"/>
          <p:nvPr userDrawn="1"/>
        </p:nvSpPr>
        <p:spPr>
          <a:xfrm>
            <a:off x="6265072" y="4"/>
            <a:ext cx="592931" cy="397085"/>
          </a:xfrm>
          <a:prstGeom prst="rect">
            <a:avLst/>
          </a:prstGeom>
          <a:noFill/>
        </p:spPr>
        <p:txBody>
          <a:bodyPr wrap="square" rtlCol="0">
            <a:spAutoFit/>
          </a:bodyPr>
          <a:lstStyle/>
          <a:p>
            <a:r>
              <a:rPr kumimoji="1" lang="ja-JP" altLang="en-US" sz="995" dirty="0"/>
              <a:t>○○限り</a:t>
            </a:r>
          </a:p>
        </p:txBody>
      </p:sp>
    </p:spTree>
    <p:extLst>
      <p:ext uri="{BB962C8B-B14F-4D97-AF65-F5344CB8AC3E}">
        <p14:creationId xmlns:p14="http://schemas.microsoft.com/office/powerpoint/2010/main" val="4263098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898500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98018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51103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22124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297434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34488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949315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4078319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728460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2022/8/5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208317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0FB2DDDA-D0E9-49A8-AE64-4780946CB66F}" type="datetimeFigureOut">
              <a:rPr kumimoji="1" lang="ja-JP" altLang="en-US" smtClean="0"/>
              <a:t>2022/8/5</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443439365"/>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mhlw.go.jp/stf/seisakunitsuite/bunya/vaccine_certificate.htm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lg-waps.go.jp/"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a:extLst>
              <a:ext uri="{FF2B5EF4-FFF2-40B4-BE49-F238E27FC236}">
                <a16:creationId xmlns:a16="http://schemas.microsoft.com/office/drawing/2014/main" id="{6FBA8FBC-EAFD-45D3-8DC6-5A608202C133}"/>
              </a:ext>
            </a:extLst>
          </p:cNvPr>
          <p:cNvSpPr/>
          <p:nvPr/>
        </p:nvSpPr>
        <p:spPr>
          <a:xfrm>
            <a:off x="673207" y="6762555"/>
            <a:ext cx="6048000"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4" name="正方形/長方形 43">
            <a:extLst>
              <a:ext uri="{FF2B5EF4-FFF2-40B4-BE49-F238E27FC236}">
                <a16:creationId xmlns:a16="http://schemas.microsoft.com/office/drawing/2014/main" id="{5EFF238A-2F60-4457-B12A-F2D64509271F}"/>
              </a:ext>
            </a:extLst>
          </p:cNvPr>
          <p:cNvSpPr/>
          <p:nvPr/>
        </p:nvSpPr>
        <p:spPr>
          <a:xfrm>
            <a:off x="645921" y="7126433"/>
            <a:ext cx="4664014"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5" name="表 5">
            <a:extLst>
              <a:ext uri="{FF2B5EF4-FFF2-40B4-BE49-F238E27FC236}">
                <a16:creationId xmlns:a16="http://schemas.microsoft.com/office/drawing/2014/main" id="{20F0ACA0-01AF-4B26-ACB7-B277245E963E}"/>
              </a:ext>
            </a:extLst>
          </p:cNvPr>
          <p:cNvGraphicFramePr>
            <a:graphicFrameLocks noGrp="1"/>
          </p:cNvGraphicFramePr>
          <p:nvPr>
            <p:extLst>
              <p:ext uri="{D42A27DB-BD31-4B8C-83A1-F6EECF244321}">
                <p14:modId xmlns:p14="http://schemas.microsoft.com/office/powerpoint/2010/main" val="4048616936"/>
              </p:ext>
            </p:extLst>
          </p:nvPr>
        </p:nvGraphicFramePr>
        <p:xfrm>
          <a:off x="180613" y="8825479"/>
          <a:ext cx="6530662" cy="1023914"/>
        </p:xfrm>
        <a:graphic>
          <a:graphicData uri="http://schemas.openxmlformats.org/drawingml/2006/table">
            <a:tbl>
              <a:tblPr firstRow="1" bandRow="1">
                <a:tableStyleId>{5C22544A-7EE6-4342-B048-85BDC9FD1C3A}</a:tableStyleId>
              </a:tblPr>
              <a:tblGrid>
                <a:gridCol w="5343887">
                  <a:extLst>
                    <a:ext uri="{9D8B030D-6E8A-4147-A177-3AD203B41FA5}">
                      <a16:colId xmlns:a16="http://schemas.microsoft.com/office/drawing/2014/main" val="2964725162"/>
                    </a:ext>
                  </a:extLst>
                </a:gridCol>
                <a:gridCol w="1186775">
                  <a:extLst>
                    <a:ext uri="{9D8B030D-6E8A-4147-A177-3AD203B41FA5}">
                      <a16:colId xmlns:a16="http://schemas.microsoft.com/office/drawing/2014/main" val="3032347271"/>
                    </a:ext>
                  </a:extLst>
                </a:gridCol>
              </a:tblGrid>
              <a:tr h="1023914">
                <a:tc>
                  <a:txBody>
                    <a:bodyPr/>
                    <a:lstStyle/>
                    <a:p>
                      <a:pPr marL="0" marR="0" lvl="0" indent="0" algn="l" defTabSz="514350" rtl="0" eaLnBrk="1" fontAlgn="auto" latinLnBrk="0" hangingPunct="1">
                        <a:lnSpc>
                          <a:spcPct val="100000"/>
                        </a:lnSpc>
                        <a:spcBef>
                          <a:spcPts val="600"/>
                        </a:spcBef>
                        <a:spcAft>
                          <a:spcPts val="0"/>
                        </a:spcAft>
                        <a:buClrTx/>
                        <a:buSzTx/>
                        <a:buFontTx/>
                        <a:buNone/>
                        <a:tabLst/>
                        <a:defRPr/>
                      </a:pPr>
                      <a:endParaRPr kumimoji="1" lang="en-US" altLang="ja-JP" sz="1400" kern="1200" dirty="0">
                        <a:solidFill>
                          <a:schemeClr val="tx1"/>
                        </a:solidFill>
                        <a:latin typeface="+mn-ea"/>
                        <a:ea typeface="+mn-ea"/>
                        <a:cs typeface="+mn-cs"/>
                      </a:endParaRPr>
                    </a:p>
                    <a:p>
                      <a:pPr marL="0" marR="0" lvl="0" indent="0" algn="l" defTabSz="514350" rtl="0" eaLnBrk="1" fontAlgn="auto" latinLnBrk="0" hangingPunct="1">
                        <a:lnSpc>
                          <a:spcPct val="100000"/>
                        </a:lnSpc>
                        <a:spcBef>
                          <a:spcPts val="600"/>
                        </a:spcBef>
                        <a:spcAft>
                          <a:spcPts val="0"/>
                        </a:spcAft>
                        <a:buClrTx/>
                        <a:buSzTx/>
                        <a:buFontTx/>
                        <a:buNone/>
                        <a:tabLst/>
                        <a:defRPr/>
                      </a:pPr>
                      <a:endParaRPr kumimoji="1" lang="ja-JP" altLang="en-US" sz="14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600"/>
                        </a:spcBef>
                      </a:pPr>
                      <a:endParaRPr kumimoji="1" lang="ja-JP" altLang="en-US" sz="10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7637449"/>
                  </a:ext>
                </a:extLst>
              </a:tr>
            </a:tbl>
          </a:graphicData>
        </a:graphic>
      </p:graphicFrame>
      <p:sp>
        <p:nvSpPr>
          <p:cNvPr id="36" name="正方形/長方形 35">
            <a:extLst>
              <a:ext uri="{FF2B5EF4-FFF2-40B4-BE49-F238E27FC236}">
                <a16:creationId xmlns:a16="http://schemas.microsoft.com/office/drawing/2014/main" id="{147E6D79-8DBD-4460-B22E-7E2C41604438}"/>
              </a:ext>
            </a:extLst>
          </p:cNvPr>
          <p:cNvSpPr/>
          <p:nvPr/>
        </p:nvSpPr>
        <p:spPr>
          <a:xfrm>
            <a:off x="0" y="648175"/>
            <a:ext cx="6858000" cy="1613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ltLang="ja-JP" sz="32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80613" y="3811821"/>
            <a:ext cx="5666734" cy="461665"/>
          </a:xfrm>
          <a:prstGeom prst="rect">
            <a:avLst/>
          </a:prstGeom>
          <a:solidFill>
            <a:srgbClr val="0044F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ja-JP"/>
            </a:defPPr>
            <a:lvl1pPr marR="0" lvl="0" indent="0" defTabSz="1276350" fontAlgn="auto">
              <a:lnSpc>
                <a:spcPct val="100000"/>
              </a:lnSpc>
              <a:spcBef>
                <a:spcPts val="0"/>
              </a:spcBef>
              <a:spcAft>
                <a:spcPts val="0"/>
              </a:spcAft>
              <a:buClrTx/>
              <a:buSzTx/>
              <a:buFontTx/>
              <a:buNone/>
              <a:tabLst/>
              <a:defRPr sz="2800" b="1" i="0" u="none" strike="noStrike" cap="none" spc="0" normalizeH="0" baseline="0">
                <a:ln>
                  <a:noFill/>
                </a:ln>
                <a:solidFill>
                  <a:prstClr val="white"/>
                </a:solidFill>
                <a:effectLst/>
                <a:uLnTx/>
                <a:uFillTx/>
                <a:latin typeface="Meiryo UI" panose="020B0604030504040204" pitchFamily="50" charset="-128"/>
                <a:ea typeface="Meiryo UI" panose="020B0604030504040204" pitchFamily="50" charset="-128"/>
              </a:defRPr>
            </a:lvl1pPr>
          </a:lstStyle>
          <a:p>
            <a:r>
              <a:rPr lang="ja-JP" altLang="en-US" sz="2400" dirty="0">
                <a:latin typeface="游ゴシック" panose="020B0400000000000000" pitchFamily="50" charset="-128"/>
                <a:ea typeface="游ゴシック" panose="020B0400000000000000" pitchFamily="50" charset="-128"/>
              </a:rPr>
              <a:t> ①事前に準備いただく必要があるもの</a:t>
            </a:r>
          </a:p>
        </p:txBody>
      </p:sp>
      <p:sp>
        <p:nvSpPr>
          <p:cNvPr id="23" name="テキスト ボックス 22"/>
          <p:cNvSpPr txBox="1"/>
          <p:nvPr/>
        </p:nvSpPr>
        <p:spPr>
          <a:xfrm>
            <a:off x="180612" y="5631467"/>
            <a:ext cx="5666733" cy="461665"/>
          </a:xfrm>
          <a:prstGeom prst="rect">
            <a:avLst/>
          </a:prstGeom>
          <a:solidFill>
            <a:srgbClr val="0044F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ja-JP"/>
            </a:defPPr>
            <a:lvl1pPr marR="0" lvl="0" indent="0" defTabSz="1276350" fontAlgn="auto">
              <a:lnSpc>
                <a:spcPct val="100000"/>
              </a:lnSpc>
              <a:spcBef>
                <a:spcPts val="0"/>
              </a:spcBef>
              <a:spcAft>
                <a:spcPts val="0"/>
              </a:spcAft>
              <a:buClrTx/>
              <a:buSzTx/>
              <a:buFontTx/>
              <a:buNone/>
              <a:tabLst/>
              <a:defRPr sz="2400" b="1" i="0" u="none" strike="noStrike" cap="none" spc="0" normalizeH="0" baseline="0">
                <a:ln>
                  <a:noFill/>
                </a:ln>
                <a:solidFill>
                  <a:prstClr val="white"/>
                </a:solidFill>
                <a:effectLst/>
                <a:uLnTx/>
                <a:uFillTx/>
                <a:latin typeface="Meiryo UI" panose="020B0604030504040204" pitchFamily="50" charset="-128"/>
                <a:ea typeface="Meiryo UI" panose="020B0604030504040204" pitchFamily="50" charset="-128"/>
              </a:defRPr>
            </a:lvl1pPr>
          </a:lstStyle>
          <a:p>
            <a:r>
              <a:rPr lang="ja-JP" altLang="en-US" dirty="0">
                <a:latin typeface="游ゴシック" panose="020B0400000000000000" pitchFamily="50" charset="-128"/>
                <a:ea typeface="游ゴシック" panose="020B0400000000000000" pitchFamily="50" charset="-128"/>
              </a:rPr>
              <a:t> ②事前に確認いただく必要があること</a:t>
            </a:r>
          </a:p>
        </p:txBody>
      </p:sp>
      <p:sp>
        <p:nvSpPr>
          <p:cNvPr id="26" name="正方形/長方形 25">
            <a:extLst>
              <a:ext uri="{FF2B5EF4-FFF2-40B4-BE49-F238E27FC236}">
                <a16:creationId xmlns:a16="http://schemas.microsoft.com/office/drawing/2014/main" id="{4F33B84F-85DD-4DB1-9884-315765E21AC1}"/>
              </a:ext>
            </a:extLst>
          </p:cNvPr>
          <p:cNvSpPr/>
          <p:nvPr/>
        </p:nvSpPr>
        <p:spPr bwMode="auto">
          <a:xfrm>
            <a:off x="180613" y="1479938"/>
            <a:ext cx="1624124" cy="461665"/>
          </a:xfrm>
          <a:prstGeom prst="rect">
            <a:avLst/>
          </a:prstGeom>
          <a:solidFill>
            <a:srgbClr val="0044F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defTabSz="127635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 ポイント</a:t>
            </a:r>
          </a:p>
        </p:txBody>
      </p:sp>
      <p:sp>
        <p:nvSpPr>
          <p:cNvPr id="32" name="テキスト ボックス 31">
            <a:extLst>
              <a:ext uri="{FF2B5EF4-FFF2-40B4-BE49-F238E27FC236}">
                <a16:creationId xmlns:a16="http://schemas.microsoft.com/office/drawing/2014/main" id="{27D25EFE-DA28-4988-A11A-CDF88975CEC4}"/>
              </a:ext>
            </a:extLst>
          </p:cNvPr>
          <p:cNvSpPr txBox="1"/>
          <p:nvPr/>
        </p:nvSpPr>
        <p:spPr>
          <a:xfrm>
            <a:off x="1130570" y="4440091"/>
            <a:ext cx="4585347" cy="923330"/>
          </a:xfrm>
          <a:prstGeom prst="rect">
            <a:avLst/>
          </a:prstGeom>
          <a:noFill/>
        </p:spPr>
        <p:txBody>
          <a:bodyPr wrap="square" rtlCol="0">
            <a:spAutoFit/>
          </a:bodyPr>
          <a:lstStyle/>
          <a:p>
            <a:pPr algn="just">
              <a:spcBef>
                <a:spcPts val="1200"/>
              </a:spcBef>
            </a:pPr>
            <a:r>
              <a:rPr lang="ja-JP" altLang="en-US" sz="2200" b="1" dirty="0">
                <a:latin typeface="游ゴシック" panose="020B0400000000000000" pitchFamily="50" charset="-128"/>
                <a:ea typeface="游ゴシック" panose="020B0400000000000000" pitchFamily="50" charset="-128"/>
              </a:rPr>
              <a:t>マイナンバーカード</a:t>
            </a:r>
            <a:endParaRPr lang="en-US" altLang="ja-JP" sz="2200" b="1" dirty="0">
              <a:latin typeface="游ゴシック" panose="020B0400000000000000" pitchFamily="50" charset="-128"/>
              <a:ea typeface="游ゴシック" panose="020B0400000000000000" pitchFamily="50" charset="-128"/>
            </a:endParaRPr>
          </a:p>
          <a:p>
            <a:pPr algn="just">
              <a:spcBef>
                <a:spcPts val="1200"/>
              </a:spcBef>
            </a:pPr>
            <a:r>
              <a:rPr lang="ja-JP" altLang="en-US" sz="2200" b="1" dirty="0">
                <a:latin typeface="游ゴシック" panose="020B0400000000000000" pitchFamily="50" charset="-128"/>
                <a:ea typeface="游ゴシック" panose="020B0400000000000000" pitchFamily="50" charset="-128"/>
              </a:rPr>
              <a:t>接種証明書発行料（</a:t>
            </a:r>
            <a:r>
              <a:rPr lang="en-US" altLang="ja-JP" sz="2200" b="1" dirty="0">
                <a:latin typeface="游ゴシック" panose="020B0400000000000000" pitchFamily="50" charset="-128"/>
                <a:ea typeface="游ゴシック" panose="020B0400000000000000" pitchFamily="50" charset="-128"/>
              </a:rPr>
              <a:t>120</a:t>
            </a:r>
            <a:r>
              <a:rPr lang="ja-JP" altLang="en-US" sz="2200" b="1" dirty="0">
                <a:latin typeface="游ゴシック" panose="020B0400000000000000" pitchFamily="50" charset="-128"/>
                <a:ea typeface="游ゴシック" panose="020B0400000000000000" pitchFamily="50" charset="-128"/>
              </a:rPr>
              <a:t>円）</a:t>
            </a:r>
            <a:endParaRPr lang="en-US" altLang="ja-JP" sz="2200" b="1" dirty="0">
              <a:latin typeface="游ゴシック" panose="020B0400000000000000" pitchFamily="50" charset="-128"/>
              <a:ea typeface="游ゴシック" panose="020B0400000000000000" pitchFamily="50" charset="-128"/>
            </a:endParaRPr>
          </a:p>
        </p:txBody>
      </p:sp>
      <p:sp>
        <p:nvSpPr>
          <p:cNvPr id="33" name="テキスト ボックス 32">
            <a:extLst>
              <a:ext uri="{FF2B5EF4-FFF2-40B4-BE49-F238E27FC236}">
                <a16:creationId xmlns:a16="http://schemas.microsoft.com/office/drawing/2014/main" id="{27D25EFE-DA28-4988-A11A-CDF88975CEC4}"/>
              </a:ext>
            </a:extLst>
          </p:cNvPr>
          <p:cNvSpPr txBox="1"/>
          <p:nvPr/>
        </p:nvSpPr>
        <p:spPr>
          <a:xfrm>
            <a:off x="240028" y="6126665"/>
            <a:ext cx="6617971" cy="2682786"/>
          </a:xfrm>
          <a:prstGeom prst="rect">
            <a:avLst/>
          </a:prstGeom>
          <a:noFill/>
        </p:spPr>
        <p:txBody>
          <a:bodyPr wrap="square" rtlCol="0">
            <a:spAutoFit/>
          </a:bodyPr>
          <a:lstStyle/>
          <a:p>
            <a:pPr marL="342900" indent="-342900">
              <a:lnSpc>
                <a:spcPts val="2800"/>
              </a:lnSpc>
              <a:spcBef>
                <a:spcPts val="600"/>
              </a:spcBef>
              <a:buFont typeface="Wingdings" panose="05000000000000000000" pitchFamily="2" charset="2"/>
              <a:buChar char="ü"/>
            </a:pPr>
            <a:r>
              <a:rPr lang="ja-JP" altLang="en-US" sz="2000" spc="-100" dirty="0">
                <a:latin typeface="游ゴシック" panose="020B0400000000000000" pitchFamily="50" charset="-128"/>
                <a:ea typeface="游ゴシック" panose="020B0400000000000000" pitchFamily="50" charset="-128"/>
              </a:rPr>
              <a:t>コンビニ等で海外用の接種証明書を取得するためには、</a:t>
            </a:r>
            <a:r>
              <a:rPr lang="ja-JP" altLang="en-US" sz="2000" spc="-120" dirty="0">
                <a:latin typeface="游ゴシック" panose="020B0400000000000000" pitchFamily="50" charset="-128"/>
                <a:ea typeface="游ゴシック" panose="020B0400000000000000" pitchFamily="50" charset="-128"/>
              </a:rPr>
              <a:t>令和４（</a:t>
            </a:r>
            <a:r>
              <a:rPr lang="en-US" altLang="ja-JP" sz="2000" spc="-120" dirty="0">
                <a:latin typeface="游ゴシック" panose="020B0400000000000000" pitchFamily="50" charset="-128"/>
                <a:ea typeface="游ゴシック" panose="020B0400000000000000" pitchFamily="50" charset="-128"/>
              </a:rPr>
              <a:t>2022</a:t>
            </a:r>
            <a:r>
              <a:rPr lang="ja-JP" altLang="en-US" sz="2000" spc="-120" dirty="0">
                <a:latin typeface="游ゴシック" panose="020B0400000000000000" pitchFamily="50" charset="-128"/>
                <a:ea typeface="游ゴシック" panose="020B0400000000000000" pitchFamily="50" charset="-128"/>
              </a:rPr>
              <a:t>）年７月</a:t>
            </a:r>
            <a:r>
              <a:rPr lang="en-US" altLang="ja-JP" sz="2000" spc="-120" dirty="0">
                <a:latin typeface="游ゴシック" panose="020B0400000000000000" pitchFamily="50" charset="-128"/>
                <a:ea typeface="游ゴシック" panose="020B0400000000000000" pitchFamily="50" charset="-128"/>
              </a:rPr>
              <a:t>21</a:t>
            </a:r>
            <a:r>
              <a:rPr lang="ja-JP" altLang="en-US" sz="2000" spc="-120" dirty="0">
                <a:latin typeface="游ゴシック" panose="020B0400000000000000" pitchFamily="50" charset="-128"/>
                <a:ea typeface="游ゴシック" panose="020B0400000000000000" pitchFamily="50" charset="-128"/>
              </a:rPr>
              <a:t>日以降に自治体窓口かアプリで</a:t>
            </a:r>
            <a:br>
              <a:rPr lang="en-US" altLang="ja-JP" sz="2000" dirty="0">
                <a:latin typeface="游ゴシック" panose="020B0400000000000000" pitchFamily="50" charset="-128"/>
                <a:ea typeface="游ゴシック" panose="020B0400000000000000" pitchFamily="50" charset="-128"/>
              </a:rPr>
            </a:br>
            <a:r>
              <a:rPr lang="ja-JP" altLang="en-US" sz="2000" dirty="0">
                <a:latin typeface="游ゴシック" panose="020B0400000000000000" pitchFamily="50" charset="-128"/>
                <a:ea typeface="游ゴシック" panose="020B0400000000000000" pitchFamily="50" charset="-128"/>
              </a:rPr>
              <a:t>海外用の接種証明書を取得している必要があります。</a:t>
            </a:r>
            <a:endParaRPr lang="en-US" altLang="ja-JP" sz="2000" dirty="0">
              <a:latin typeface="游ゴシック" panose="020B0400000000000000" pitchFamily="50" charset="-128"/>
              <a:ea typeface="游ゴシック" panose="020B0400000000000000" pitchFamily="50" charset="-128"/>
            </a:endParaRPr>
          </a:p>
          <a:p>
            <a:pPr marL="342900" indent="-342900">
              <a:lnSpc>
                <a:spcPts val="2800"/>
              </a:lnSpc>
              <a:spcBef>
                <a:spcPts val="600"/>
              </a:spcBef>
              <a:buFont typeface="Wingdings" panose="05000000000000000000" pitchFamily="2" charset="2"/>
              <a:buChar char="ü"/>
            </a:pPr>
            <a:r>
              <a:rPr lang="ja-JP" altLang="en-US" sz="2000" dirty="0">
                <a:latin typeface="游ゴシック" panose="020B0400000000000000" pitchFamily="50" charset="-128"/>
                <a:ea typeface="游ゴシック" panose="020B0400000000000000" pitchFamily="50" charset="-128"/>
              </a:rPr>
              <a:t>以下の両方が接種証明書のコンビニ交付サービスに対応していることをご確認ください。</a:t>
            </a:r>
            <a:endParaRPr lang="en-US" altLang="ja-JP" sz="2000" dirty="0">
              <a:latin typeface="游ゴシック" panose="020B0400000000000000" pitchFamily="50" charset="-128"/>
              <a:ea typeface="游ゴシック" panose="020B0400000000000000" pitchFamily="50" charset="-128"/>
            </a:endParaRPr>
          </a:p>
          <a:p>
            <a:pPr marL="914400" lvl="1" indent="-457200">
              <a:lnSpc>
                <a:spcPts val="2800"/>
              </a:lnSpc>
              <a:buFont typeface="+mj-lt"/>
              <a:buAutoNum type="arabicPeriod"/>
            </a:pPr>
            <a:r>
              <a:rPr lang="ja-JP" altLang="en-US" sz="2000" dirty="0">
                <a:latin typeface="游ゴシック" panose="020B0400000000000000" pitchFamily="50" charset="-128"/>
                <a:ea typeface="游ゴシック" panose="020B0400000000000000" pitchFamily="50" charset="-128"/>
              </a:rPr>
              <a:t>申請先の（接種時に住民票のあった）市区町村</a:t>
            </a:r>
            <a:endParaRPr lang="en-US" altLang="ja-JP" sz="2000" dirty="0">
              <a:latin typeface="游ゴシック" panose="020B0400000000000000" pitchFamily="50" charset="-128"/>
              <a:ea typeface="游ゴシック" panose="020B0400000000000000" pitchFamily="50" charset="-128"/>
            </a:endParaRPr>
          </a:p>
          <a:p>
            <a:pPr marL="914400" lvl="1" indent="-457200">
              <a:lnSpc>
                <a:spcPts val="2800"/>
              </a:lnSpc>
              <a:buFont typeface="+mj-lt"/>
              <a:buAutoNum type="arabicPeriod"/>
            </a:pPr>
            <a:r>
              <a:rPr lang="ja-JP" altLang="en-US" sz="2000" dirty="0">
                <a:latin typeface="游ゴシック" panose="020B0400000000000000" pitchFamily="50" charset="-128"/>
                <a:ea typeface="游ゴシック" panose="020B0400000000000000" pitchFamily="50" charset="-128"/>
              </a:rPr>
              <a:t>行こうとしているコンビニ等の店舗</a:t>
            </a:r>
            <a:endParaRPr lang="en-US" altLang="ja-JP" sz="2000" dirty="0">
              <a:latin typeface="游ゴシック" panose="020B0400000000000000" pitchFamily="50" charset="-128"/>
              <a:ea typeface="游ゴシック" panose="020B0400000000000000" pitchFamily="50" charset="-128"/>
            </a:endParaRPr>
          </a:p>
        </p:txBody>
      </p:sp>
      <p:sp>
        <p:nvSpPr>
          <p:cNvPr id="19" name="正方形/長方形 18">
            <a:extLst>
              <a:ext uri="{FF2B5EF4-FFF2-40B4-BE49-F238E27FC236}">
                <a16:creationId xmlns:a16="http://schemas.microsoft.com/office/drawing/2014/main" id="{5D5C0C84-ED4D-4D2F-812D-FFA32CECD712}"/>
              </a:ext>
            </a:extLst>
          </p:cNvPr>
          <p:cNvSpPr/>
          <p:nvPr/>
        </p:nvSpPr>
        <p:spPr>
          <a:xfrm>
            <a:off x="591671" y="2280618"/>
            <a:ext cx="2186704"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正方形/長方形 19">
            <a:extLst>
              <a:ext uri="{FF2B5EF4-FFF2-40B4-BE49-F238E27FC236}">
                <a16:creationId xmlns:a16="http://schemas.microsoft.com/office/drawing/2014/main" id="{9037BBCF-E8AA-4F0E-85A2-4D26880E7F57}"/>
              </a:ext>
            </a:extLst>
          </p:cNvPr>
          <p:cNvSpPr/>
          <p:nvPr/>
        </p:nvSpPr>
        <p:spPr>
          <a:xfrm>
            <a:off x="591668" y="2838312"/>
            <a:ext cx="3384000"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正方形/長方形 21">
            <a:extLst>
              <a:ext uri="{FF2B5EF4-FFF2-40B4-BE49-F238E27FC236}">
                <a16:creationId xmlns:a16="http://schemas.microsoft.com/office/drawing/2014/main" id="{BF214EF0-C3B3-45CA-9769-02CED9A42F69}"/>
              </a:ext>
            </a:extLst>
          </p:cNvPr>
          <p:cNvSpPr/>
          <p:nvPr/>
        </p:nvSpPr>
        <p:spPr>
          <a:xfrm>
            <a:off x="591669" y="3403034"/>
            <a:ext cx="5037605"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テキスト ボックス 36">
            <a:extLst>
              <a:ext uri="{FF2B5EF4-FFF2-40B4-BE49-F238E27FC236}">
                <a16:creationId xmlns:a16="http://schemas.microsoft.com/office/drawing/2014/main" id="{8FD5B984-357C-405A-9E11-872F64F87ACB}"/>
              </a:ext>
            </a:extLst>
          </p:cNvPr>
          <p:cNvSpPr txBox="1"/>
          <p:nvPr/>
        </p:nvSpPr>
        <p:spPr>
          <a:xfrm>
            <a:off x="0" y="-10507"/>
            <a:ext cx="6858000" cy="1310935"/>
          </a:xfrm>
          <a:prstGeom prst="rect">
            <a:avLst/>
          </a:prstGeom>
          <a:solidFill>
            <a:schemeClr val="accent5">
              <a:lumMod val="20000"/>
              <a:lumOff val="80000"/>
            </a:schemeClr>
          </a:solidFill>
        </p:spPr>
        <p:txBody>
          <a:bodyPr wrap="square" rtlCol="0" anchor="ctr">
            <a:noAutofit/>
          </a:bodyPr>
          <a:lstStyle/>
          <a:p>
            <a:pPr algn="ctr">
              <a:spcAft>
                <a:spcPts val="600"/>
              </a:spcAft>
            </a:pPr>
            <a:r>
              <a:rPr lang="ja-JP" altLang="en-US" sz="2400" b="1" dirty="0">
                <a:latin typeface="游ゴシック" panose="020B0400000000000000" pitchFamily="50" charset="-128"/>
                <a:ea typeface="游ゴシック" panose="020B0400000000000000" pitchFamily="50" charset="-128"/>
              </a:rPr>
              <a:t>新型コロナワクチン接種証明書を</a:t>
            </a:r>
            <a:endParaRPr lang="en-US" altLang="ja-JP" sz="2400" b="1" dirty="0">
              <a:latin typeface="游ゴシック" panose="020B0400000000000000" pitchFamily="50" charset="-128"/>
              <a:ea typeface="游ゴシック" panose="020B0400000000000000" pitchFamily="50" charset="-128"/>
            </a:endParaRPr>
          </a:p>
          <a:p>
            <a:pPr algn="ctr">
              <a:spcAft>
                <a:spcPts val="600"/>
              </a:spcAft>
            </a:pPr>
            <a:r>
              <a:rPr lang="ja-JP" altLang="en-US" sz="2400" b="1" dirty="0">
                <a:latin typeface="游ゴシック" panose="020B0400000000000000" pitchFamily="50" charset="-128"/>
                <a:ea typeface="游ゴシック" panose="020B0400000000000000" pitchFamily="50" charset="-128"/>
              </a:rPr>
              <a:t>コンビニで取得できるようになりました</a:t>
            </a:r>
            <a:endParaRPr lang="en-US" altLang="ja-JP" sz="2400" b="1" dirty="0">
              <a:latin typeface="游ゴシック" panose="020B0400000000000000" pitchFamily="50" charset="-128"/>
              <a:ea typeface="游ゴシック" panose="020B0400000000000000" pitchFamily="50" charset="-128"/>
            </a:endParaRPr>
          </a:p>
        </p:txBody>
      </p:sp>
      <p:grpSp>
        <p:nvGrpSpPr>
          <p:cNvPr id="12" name="グループ化 11">
            <a:extLst>
              <a:ext uri="{FF2B5EF4-FFF2-40B4-BE49-F238E27FC236}">
                <a16:creationId xmlns:a16="http://schemas.microsoft.com/office/drawing/2014/main" id="{0D0AC279-1047-4757-9EFD-826FAC62EBD0}"/>
              </a:ext>
            </a:extLst>
          </p:cNvPr>
          <p:cNvGrpSpPr/>
          <p:nvPr/>
        </p:nvGrpSpPr>
        <p:grpSpPr>
          <a:xfrm>
            <a:off x="377913" y="4425015"/>
            <a:ext cx="620443" cy="369050"/>
            <a:chOff x="5880770" y="4751677"/>
            <a:chExt cx="696243" cy="414137"/>
          </a:xfrm>
        </p:grpSpPr>
        <p:sp>
          <p:nvSpPr>
            <p:cNvPr id="40" name="頭部と肩">
              <a:extLst>
                <a:ext uri="{FF2B5EF4-FFF2-40B4-BE49-F238E27FC236}">
                  <a16:creationId xmlns:a16="http://schemas.microsoft.com/office/drawing/2014/main" id="{607EC675-B1FB-4F66-A117-823C69730ADA}"/>
                </a:ext>
              </a:extLst>
            </p:cNvPr>
            <p:cNvSpPr/>
            <p:nvPr/>
          </p:nvSpPr>
          <p:spPr>
            <a:xfrm>
              <a:off x="5888784" y="4812631"/>
              <a:ext cx="319740" cy="277015"/>
            </a:xfrm>
            <a:custGeom>
              <a:avLst/>
              <a:gdLst/>
              <a:ahLst/>
              <a:cxnLst>
                <a:cxn ang="0">
                  <a:pos x="wd2" y="hd2"/>
                </a:cxn>
                <a:cxn ang="5400000">
                  <a:pos x="wd2" y="hd2"/>
                </a:cxn>
                <a:cxn ang="10800000">
                  <a:pos x="wd2" y="hd2"/>
                </a:cxn>
                <a:cxn ang="16200000">
                  <a:pos x="wd2" y="hd2"/>
                </a:cxn>
              </a:cxnLst>
              <a:rect l="0" t="0" r="r" b="b"/>
              <a:pathLst>
                <a:path w="21600" h="21600" extrusionOk="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666666">
                <a:lumMod val="75000"/>
              </a:srgbClr>
            </a:solidFill>
            <a:ln w="25400" cap="flat">
              <a:solidFill>
                <a:srgbClr val="FFFFFF"/>
              </a:solidFill>
              <a:prstDash val="solid"/>
              <a:miter lim="400000"/>
            </a:ln>
            <a:effectLst/>
          </p:spPr>
          <p:txBody>
            <a:bodyPr wrap="square" lIns="63500" tIns="63500" rIns="63500" bIns="63500" numCol="1" anchor="ctr">
              <a:noAutofit/>
            </a:bodyPr>
            <a:lstStyle/>
            <a:p>
              <a:pPr marL="0" marR="0" lvl="0" indent="0" algn="ctr" defTabSz="914400" eaLnBrk="1" fontAlgn="auto" latinLnBrk="0" hangingPunct="0">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latin typeface="UD デジタル 教科書体 NK-R" panose="02020400000000000000" pitchFamily="18" charset="-128"/>
                <a:ea typeface="UD デジタル 教科書体 NK-R" panose="02020400000000000000" pitchFamily="18" charset="-128"/>
                <a:sym typeface="SF Hello Regular"/>
              </a:endParaRPr>
            </a:p>
          </p:txBody>
        </p:sp>
        <p:sp>
          <p:nvSpPr>
            <p:cNvPr id="8" name="四角形: 角を丸くする 7">
              <a:extLst>
                <a:ext uri="{FF2B5EF4-FFF2-40B4-BE49-F238E27FC236}">
                  <a16:creationId xmlns:a16="http://schemas.microsoft.com/office/drawing/2014/main" id="{B4F773C5-5810-44C2-B7B2-BA6264A73288}"/>
                </a:ext>
              </a:extLst>
            </p:cNvPr>
            <p:cNvSpPr/>
            <p:nvPr/>
          </p:nvSpPr>
          <p:spPr>
            <a:xfrm>
              <a:off x="5880770" y="4751677"/>
              <a:ext cx="696243" cy="414137"/>
            </a:xfrm>
            <a:prstGeom prst="roundRect">
              <a:avLst/>
            </a:prstGeom>
            <a:noFill/>
            <a:ln w="285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9DA9BAA5-059C-4A31-B2F3-ECF7332339A3}"/>
                </a:ext>
              </a:extLst>
            </p:cNvPr>
            <p:cNvCxnSpPr>
              <a:cxnSpLocks/>
            </p:cNvCxnSpPr>
            <p:nvPr/>
          </p:nvCxnSpPr>
          <p:spPr>
            <a:xfrm>
              <a:off x="6238297" y="4876800"/>
              <a:ext cx="263714"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8B9C83C0-6F45-444E-AA3D-EB804A6987AD}"/>
                </a:ext>
              </a:extLst>
            </p:cNvPr>
            <p:cNvCxnSpPr>
              <a:cxnSpLocks/>
            </p:cNvCxnSpPr>
            <p:nvPr/>
          </p:nvCxnSpPr>
          <p:spPr>
            <a:xfrm>
              <a:off x="6238297" y="4953000"/>
              <a:ext cx="263714"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E0B13933-32B7-4D21-90A7-69908DC369F3}"/>
                </a:ext>
              </a:extLst>
            </p:cNvPr>
            <p:cNvCxnSpPr>
              <a:cxnSpLocks/>
            </p:cNvCxnSpPr>
            <p:nvPr/>
          </p:nvCxnSpPr>
          <p:spPr>
            <a:xfrm>
              <a:off x="6238297" y="5033963"/>
              <a:ext cx="263714"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a:extLst>
              <a:ext uri="{FF2B5EF4-FFF2-40B4-BE49-F238E27FC236}">
                <a16:creationId xmlns:a16="http://schemas.microsoft.com/office/drawing/2014/main" id="{27D25EFE-DA28-4988-A11A-CDF88975CEC4}"/>
              </a:ext>
            </a:extLst>
          </p:cNvPr>
          <p:cNvSpPr txBox="1"/>
          <p:nvPr/>
        </p:nvSpPr>
        <p:spPr>
          <a:xfrm>
            <a:off x="180612" y="2006957"/>
            <a:ext cx="6617971" cy="1569660"/>
          </a:xfrm>
          <a:prstGeom prst="rect">
            <a:avLst/>
          </a:prstGeom>
          <a:noFill/>
        </p:spPr>
        <p:txBody>
          <a:bodyPr wrap="square" rtlCol="0">
            <a:spAutoFit/>
          </a:bodyPr>
          <a:lstStyle/>
          <a:p>
            <a:pPr marL="342900" indent="-342900" algn="just">
              <a:spcAft>
                <a:spcPts val="1800"/>
              </a:spcAft>
              <a:buFont typeface="Wingdings" panose="05000000000000000000" pitchFamily="2" charset="2"/>
              <a:buChar char="ü"/>
            </a:pPr>
            <a:r>
              <a:rPr lang="ja-JP" altLang="en-US" sz="2200" b="1" dirty="0">
                <a:latin typeface="游ゴシック" panose="020B0400000000000000" pitchFamily="50" charset="-128"/>
                <a:ea typeface="游ゴシック" panose="020B0400000000000000" pitchFamily="50" charset="-128"/>
              </a:rPr>
              <a:t>毎日</a:t>
            </a:r>
            <a:r>
              <a:rPr lang="en-US" altLang="ja-JP" sz="2200" b="1" dirty="0">
                <a:latin typeface="游ゴシック" panose="020B0400000000000000" pitchFamily="50" charset="-128"/>
                <a:ea typeface="游ゴシック" panose="020B0400000000000000" pitchFamily="50" charset="-128"/>
              </a:rPr>
              <a:t>6:30</a:t>
            </a:r>
            <a:r>
              <a:rPr lang="ja-JP" altLang="en-US" sz="2200" b="1" dirty="0">
                <a:latin typeface="游ゴシック" panose="020B0400000000000000" pitchFamily="50" charset="-128"/>
                <a:ea typeface="游ゴシック" panose="020B0400000000000000" pitchFamily="50" charset="-128"/>
              </a:rPr>
              <a:t>～</a:t>
            </a:r>
            <a:r>
              <a:rPr lang="en-US" altLang="ja-JP" sz="2200" b="1" dirty="0">
                <a:latin typeface="游ゴシック" panose="020B0400000000000000" pitchFamily="50" charset="-128"/>
                <a:ea typeface="游ゴシック" panose="020B0400000000000000" pitchFamily="50" charset="-128"/>
              </a:rPr>
              <a:t>23:00</a:t>
            </a:r>
            <a:r>
              <a:rPr lang="ja-JP" altLang="en-US" sz="2000" dirty="0">
                <a:latin typeface="游ゴシック" panose="020B0400000000000000" pitchFamily="50" charset="-128"/>
                <a:ea typeface="游ゴシック" panose="020B0400000000000000" pitchFamily="50" charset="-128"/>
              </a:rPr>
              <a:t>で取得可能</a:t>
            </a:r>
            <a:endParaRPr lang="en-US" altLang="ja-JP" sz="2200" dirty="0">
              <a:latin typeface="游ゴシック" panose="020B0400000000000000" pitchFamily="50" charset="-128"/>
              <a:ea typeface="游ゴシック" panose="020B0400000000000000" pitchFamily="50" charset="-128"/>
            </a:endParaRPr>
          </a:p>
          <a:p>
            <a:pPr marL="342900" indent="-342900" algn="just">
              <a:spcAft>
                <a:spcPts val="1800"/>
              </a:spcAft>
              <a:buFont typeface="Wingdings" panose="05000000000000000000" pitchFamily="2" charset="2"/>
              <a:buChar char="ü"/>
            </a:pPr>
            <a:r>
              <a:rPr lang="ja-JP" altLang="en-US" sz="2200" b="1" dirty="0">
                <a:latin typeface="游ゴシック" panose="020B0400000000000000" pitchFamily="50" charset="-128"/>
                <a:ea typeface="游ゴシック" panose="020B0400000000000000" pitchFamily="50" charset="-128"/>
              </a:rPr>
              <a:t>お近くのコンビニ等の端末</a:t>
            </a:r>
            <a:r>
              <a:rPr lang="ja-JP" altLang="en-US" sz="2000" dirty="0">
                <a:latin typeface="游ゴシック" panose="020B0400000000000000" pitchFamily="50" charset="-128"/>
                <a:ea typeface="游ゴシック" panose="020B0400000000000000" pitchFamily="50" charset="-128"/>
              </a:rPr>
              <a:t>で取得可能</a:t>
            </a:r>
            <a:endParaRPr lang="en-US" altLang="ja-JP" sz="2200" dirty="0">
              <a:latin typeface="游ゴシック" panose="020B0400000000000000" pitchFamily="50" charset="-128"/>
              <a:ea typeface="游ゴシック" panose="020B0400000000000000" pitchFamily="50" charset="-128"/>
            </a:endParaRPr>
          </a:p>
          <a:p>
            <a:pPr marL="342900" indent="-342900" algn="just">
              <a:spcAft>
                <a:spcPts val="1800"/>
              </a:spcAft>
              <a:buFont typeface="Wingdings" panose="05000000000000000000" pitchFamily="2" charset="2"/>
              <a:buChar char="ü"/>
            </a:pPr>
            <a:r>
              <a:rPr lang="ja-JP" altLang="en-US" sz="2200" b="1" dirty="0">
                <a:latin typeface="游ゴシック" panose="020B0400000000000000" pitchFamily="50" charset="-128"/>
                <a:ea typeface="游ゴシック" panose="020B0400000000000000" pitchFamily="50" charset="-128"/>
              </a:rPr>
              <a:t>マイナンバーカードがあればどなたでも</a:t>
            </a:r>
            <a:r>
              <a:rPr lang="ja-JP" altLang="en-US" sz="2000" dirty="0">
                <a:latin typeface="游ゴシック" panose="020B0400000000000000" pitchFamily="50" charset="-128"/>
                <a:ea typeface="游ゴシック" panose="020B0400000000000000" pitchFamily="50" charset="-128"/>
              </a:rPr>
              <a:t>取得可能</a:t>
            </a:r>
            <a:endParaRPr lang="en-US" altLang="ja-JP" sz="2200" dirty="0">
              <a:latin typeface="游ゴシック" panose="020B0400000000000000" pitchFamily="50" charset="-128"/>
              <a:ea typeface="游ゴシック" panose="020B0400000000000000" pitchFamily="50" charset="-128"/>
            </a:endParaRPr>
          </a:p>
        </p:txBody>
      </p:sp>
      <p:pic>
        <p:nvPicPr>
          <p:cNvPr id="2050" name="Picture 2" descr="Image">
            <a:extLst>
              <a:ext uri="{FF2B5EF4-FFF2-40B4-BE49-F238E27FC236}">
                <a16:creationId xmlns:a16="http://schemas.microsoft.com/office/drawing/2014/main" id="{09ADCFBA-C438-4731-B135-10E3570E26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0513" y="4892653"/>
            <a:ext cx="495242" cy="495242"/>
          </a:xfrm>
          <a:prstGeom prst="rect">
            <a:avLst/>
          </a:prstGeom>
          <a:noFill/>
          <a:extLst>
            <a:ext uri="{909E8E84-426E-40DD-AFC4-6F175D3DCCD1}">
              <a14:hiddenFill xmlns:a14="http://schemas.microsoft.com/office/drawing/2010/main">
                <a:solidFill>
                  <a:srgbClr val="FFFFFF"/>
                </a:solidFill>
              </a14:hiddenFill>
            </a:ext>
          </a:extLst>
        </p:spPr>
      </p:pic>
      <p:sp>
        <p:nvSpPr>
          <p:cNvPr id="54" name="テキスト ボックス 53">
            <a:extLst>
              <a:ext uri="{FF2B5EF4-FFF2-40B4-BE49-F238E27FC236}">
                <a16:creationId xmlns:a16="http://schemas.microsoft.com/office/drawing/2014/main" id="{D3A41CF5-0531-4E56-8C10-2205CBF4E129}"/>
              </a:ext>
            </a:extLst>
          </p:cNvPr>
          <p:cNvSpPr txBox="1"/>
          <p:nvPr/>
        </p:nvSpPr>
        <p:spPr>
          <a:xfrm>
            <a:off x="191527" y="9523507"/>
            <a:ext cx="5345149" cy="261610"/>
          </a:xfrm>
          <a:prstGeom prst="rect">
            <a:avLst/>
          </a:prstGeom>
          <a:noFill/>
        </p:spPr>
        <p:txBody>
          <a:bodyPr wrap="square" rtlCol="0">
            <a:spAutoFit/>
          </a:bodyPr>
          <a:lstStyle/>
          <a:p>
            <a:pPr algn="ctr"/>
            <a:r>
              <a:rPr kumimoji="1" lang="en-US" altLang="ja-JP" sz="1050" b="1" dirty="0">
                <a:latin typeface="游ゴシック" panose="020B0400000000000000" pitchFamily="50" charset="-128"/>
                <a:ea typeface="游ゴシック" panose="020B0400000000000000" pitchFamily="50" charset="-128"/>
                <a:hlinkClick r:id="rId3"/>
              </a:rPr>
              <a:t>https://www.mhlw.go.jp/stf/seisakunitsuite/bunya/vaccine_certificate.html</a:t>
            </a:r>
            <a:endParaRPr kumimoji="1" lang="ja-JP" altLang="en-US" sz="1050" b="1" dirty="0">
              <a:latin typeface="游ゴシック" panose="020B0400000000000000" pitchFamily="50" charset="-128"/>
              <a:ea typeface="游ゴシック" panose="020B0400000000000000" pitchFamily="50" charset="-128"/>
            </a:endParaRPr>
          </a:p>
        </p:txBody>
      </p:sp>
      <p:pic>
        <p:nvPicPr>
          <p:cNvPr id="4" name="図 3">
            <a:extLst>
              <a:ext uri="{FF2B5EF4-FFF2-40B4-BE49-F238E27FC236}">
                <a16:creationId xmlns:a16="http://schemas.microsoft.com/office/drawing/2014/main" id="{DD844E42-37C9-431F-8144-0FA162353D30}"/>
              </a:ext>
            </a:extLst>
          </p:cNvPr>
          <p:cNvPicPr>
            <a:picLocks noChangeAspect="1"/>
          </p:cNvPicPr>
          <p:nvPr/>
        </p:nvPicPr>
        <p:blipFill>
          <a:blip r:embed="rId4"/>
          <a:stretch>
            <a:fillRect/>
          </a:stretch>
        </p:blipFill>
        <p:spPr>
          <a:xfrm>
            <a:off x="5679088" y="8889755"/>
            <a:ext cx="889775" cy="895362"/>
          </a:xfrm>
          <a:prstGeom prst="rect">
            <a:avLst/>
          </a:prstGeom>
        </p:spPr>
      </p:pic>
      <p:sp>
        <p:nvSpPr>
          <p:cNvPr id="13" name="テキスト ボックス 12">
            <a:extLst>
              <a:ext uri="{FF2B5EF4-FFF2-40B4-BE49-F238E27FC236}">
                <a16:creationId xmlns:a16="http://schemas.microsoft.com/office/drawing/2014/main" id="{B1A75D21-791D-47ED-985E-0F1FE52BF356}"/>
              </a:ext>
            </a:extLst>
          </p:cNvPr>
          <p:cNvSpPr txBox="1"/>
          <p:nvPr/>
        </p:nvSpPr>
        <p:spPr>
          <a:xfrm>
            <a:off x="147430" y="8899670"/>
            <a:ext cx="5389246" cy="600164"/>
          </a:xfrm>
          <a:prstGeom prst="rect">
            <a:avLst/>
          </a:prstGeom>
          <a:noFill/>
        </p:spPr>
        <p:txBody>
          <a:bodyPr wrap="square" rtlCol="0">
            <a:spAutoFit/>
          </a:bodyPr>
          <a:lstStyle/>
          <a:p>
            <a:pPr>
              <a:spcAft>
                <a:spcPts val="600"/>
              </a:spcAft>
            </a:pPr>
            <a:r>
              <a:rPr lang="ja-JP" altLang="en-US" sz="1400" b="1" dirty="0">
                <a:latin typeface="+mn-ea"/>
              </a:rPr>
              <a:t>対応状況は、厚生労働省</a:t>
            </a:r>
            <a:r>
              <a:rPr lang="en-US" altLang="ja-JP" sz="1400" b="1" dirty="0">
                <a:latin typeface="+mn-ea"/>
              </a:rPr>
              <a:t>Web</a:t>
            </a:r>
            <a:r>
              <a:rPr lang="ja-JP" altLang="en-US" sz="1400" b="1" dirty="0">
                <a:latin typeface="+mn-ea"/>
              </a:rPr>
              <a:t>サイト「新型コロナウイルス感染症</a:t>
            </a:r>
            <a:endParaRPr lang="en-US" altLang="ja-JP" sz="1400" b="1" dirty="0">
              <a:latin typeface="+mn-ea"/>
            </a:endParaRPr>
          </a:p>
          <a:p>
            <a:pPr>
              <a:spcAft>
                <a:spcPts val="600"/>
              </a:spcAft>
            </a:pPr>
            <a:r>
              <a:rPr lang="ja-JP" altLang="en-US" sz="1400" b="1" dirty="0">
                <a:latin typeface="+mn-ea"/>
              </a:rPr>
              <a:t> 予防接種証明書（接種証明書）について」 でご案内しています。</a:t>
            </a:r>
          </a:p>
        </p:txBody>
      </p:sp>
    </p:spTree>
    <p:extLst>
      <p:ext uri="{BB962C8B-B14F-4D97-AF65-F5344CB8AC3E}">
        <p14:creationId xmlns:p14="http://schemas.microsoft.com/office/powerpoint/2010/main" val="4201200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180614" y="813076"/>
            <a:ext cx="6565705" cy="5409622"/>
          </a:xfrm>
          <a:prstGeom prst="rect">
            <a:avLst/>
          </a:prstGeom>
          <a:noFill/>
        </p:spPr>
        <p:txBody>
          <a:bodyPr wrap="square" rtlCol="0">
            <a:spAutoFit/>
          </a:bodyPr>
          <a:lstStyle/>
          <a:p>
            <a:pPr marL="179388" indent="-179388">
              <a:lnSpc>
                <a:spcPts val="2800"/>
              </a:lnSpc>
              <a:spcBef>
                <a:spcPts val="1200"/>
              </a:spcBef>
            </a:pPr>
            <a:r>
              <a:rPr kumimoji="1" lang="ja-JP" altLang="en-US"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住民票の写しなどのコンビニ交付サービスと、利用可能な市区町村やコンビニ等の店舗が異なる可能性があります。</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79375" algn="just">
              <a:lnSpc>
                <a:spcPts val="2800"/>
              </a:lnSpc>
              <a:spcBef>
                <a:spcPts val="1200"/>
              </a:spcBef>
            </a:pPr>
            <a:r>
              <a:rPr kumimoji="1" lang="ja-JP" altLang="en-US" sz="20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詳しくは、</a:t>
            </a:r>
            <a:r>
              <a:rPr lang="ja-JP" altLang="en-US" sz="2000" dirty="0">
                <a:latin typeface="游ゴシック" panose="020B0400000000000000" pitchFamily="50" charset="-128"/>
                <a:ea typeface="游ゴシック" panose="020B0400000000000000" pitchFamily="50" charset="-128"/>
              </a:rPr>
              <a:t>厚生労働省</a:t>
            </a:r>
            <a:r>
              <a:rPr lang="en-US" altLang="ja-JP" sz="2000" dirty="0">
                <a:latin typeface="游ゴシック" panose="020B0400000000000000" pitchFamily="50" charset="-128"/>
                <a:ea typeface="游ゴシック" panose="020B0400000000000000" pitchFamily="50" charset="-128"/>
              </a:rPr>
              <a:t>Web</a:t>
            </a:r>
            <a:r>
              <a:rPr lang="ja-JP" altLang="en-US" sz="2000" dirty="0">
                <a:latin typeface="游ゴシック" panose="020B0400000000000000" pitchFamily="50" charset="-128"/>
                <a:ea typeface="游ゴシック" panose="020B0400000000000000" pitchFamily="50" charset="-128"/>
              </a:rPr>
              <a:t>サイト「新型コロナウイルス感染症予防接種証明書（接種証明書）について」において、</a:t>
            </a:r>
            <a:r>
              <a:rPr kumimoji="1" lang="ja-JP" altLang="en-US" sz="20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「参加市町村」、「利用できるコンビニエンスストア等店舗」を確認してください。</a:t>
            </a:r>
            <a:endParaRPr kumimoji="1" lang="en-US" altLang="ja-JP" sz="20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179388" marR="0" lvl="0" indent="-179388" defTabSz="914400" rtl="0" eaLnBrk="1" fontAlgn="auto" latinLnBrk="0" hangingPunct="1">
              <a:lnSpc>
                <a:spcPts val="2800"/>
              </a:lnSpc>
              <a:spcBef>
                <a:spcPts val="1200"/>
              </a:spcBef>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印刷不良の場合を除き、発行後の返金には対応できません。</a:t>
            </a:r>
            <a:b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b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コンビニ等の端末により、発行前にご自身で内容を確認いただくことになりますので、適宜、接種時に交付された接種済証など接種事実が確認できる書類等をお持ちいただくと、内容の確認をスムーズに行うことができます。</a:t>
            </a:r>
            <a:endParaRPr kumimoji="1" lang="en-US" altLang="ja-JP"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グラフィックス 9">
            <a:extLst>
              <a:ext uri="{FF2B5EF4-FFF2-40B4-BE49-F238E27FC236}">
                <a16:creationId xmlns:a16="http://schemas.microsoft.com/office/drawing/2014/main" id="{AE44F65B-17B4-4C43-AD8B-EFCABE9B0B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13993" y="8126067"/>
            <a:ext cx="1706678" cy="763643"/>
          </a:xfrm>
          <a:prstGeom prst="rect">
            <a:avLst/>
          </a:prstGeom>
        </p:spPr>
      </p:pic>
      <p:pic>
        <p:nvPicPr>
          <p:cNvPr id="17" name="図 16" descr="黒い背景と白い文字&#10;&#10;自動的に生成された説明">
            <a:extLst>
              <a:ext uri="{FF2B5EF4-FFF2-40B4-BE49-F238E27FC236}">
                <a16:creationId xmlns:a16="http://schemas.microsoft.com/office/drawing/2014/main" id="{3E84733B-982D-47CE-A0A6-7EC501FF5AE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89445" y="8126067"/>
            <a:ext cx="2124548" cy="697452"/>
          </a:xfrm>
          <a:prstGeom prst="rect">
            <a:avLst/>
          </a:prstGeom>
        </p:spPr>
      </p:pic>
      <p:sp>
        <p:nvSpPr>
          <p:cNvPr id="12" name="テキスト ボックス 11">
            <a:extLst>
              <a:ext uri="{FF2B5EF4-FFF2-40B4-BE49-F238E27FC236}">
                <a16:creationId xmlns:a16="http://schemas.microsoft.com/office/drawing/2014/main" id="{F7BD85D3-C886-4213-B69C-BAB00163768E}"/>
              </a:ext>
            </a:extLst>
          </p:cNvPr>
          <p:cNvSpPr txBox="1"/>
          <p:nvPr/>
        </p:nvSpPr>
        <p:spPr>
          <a:xfrm>
            <a:off x="180614" y="195849"/>
            <a:ext cx="1610086" cy="461665"/>
          </a:xfrm>
          <a:prstGeom prst="rect">
            <a:avLst/>
          </a:prstGeom>
          <a:solidFill>
            <a:srgbClr val="0044F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ja-JP"/>
            </a:defPPr>
            <a:lvl1pPr marR="0" lvl="0" indent="0" defTabSz="1276350" fontAlgn="auto">
              <a:lnSpc>
                <a:spcPct val="100000"/>
              </a:lnSpc>
              <a:spcBef>
                <a:spcPts val="0"/>
              </a:spcBef>
              <a:spcAft>
                <a:spcPts val="0"/>
              </a:spcAft>
              <a:buClrTx/>
              <a:buSzTx/>
              <a:buFontTx/>
              <a:buNone/>
              <a:tabLst/>
              <a:defRPr sz="2800" b="1" i="0" u="none" strike="noStrike" cap="none" spc="0" normalizeH="0" baseline="0">
                <a:ln>
                  <a:noFill/>
                </a:ln>
                <a:solidFill>
                  <a:prstClr val="white"/>
                </a:solidFill>
                <a:effectLst/>
                <a:uLnTx/>
                <a:uFillTx/>
                <a:latin typeface="Meiryo UI" panose="020B0604030504040204" pitchFamily="50" charset="-128"/>
                <a:ea typeface="Meiryo UI" panose="020B0604030504040204" pitchFamily="50" charset="-128"/>
              </a:defRPr>
            </a:lvl1pPr>
          </a:lstStyle>
          <a:p>
            <a:r>
              <a:rPr lang="ja-JP" altLang="en-US" sz="2400" dirty="0">
                <a:latin typeface="游ゴシック" panose="020B0400000000000000" pitchFamily="50" charset="-128"/>
                <a:ea typeface="游ゴシック" panose="020B0400000000000000" pitchFamily="50" charset="-128"/>
              </a:rPr>
              <a:t> 注意事項</a:t>
            </a:r>
          </a:p>
        </p:txBody>
      </p:sp>
      <p:pic>
        <p:nvPicPr>
          <p:cNvPr id="1026" name="Picture 2" descr="J-LIS 地方公共団体情報システム機構">
            <a:extLst>
              <a:ext uri="{FF2B5EF4-FFF2-40B4-BE49-F238E27FC236}">
                <a16:creationId xmlns:a16="http://schemas.microsoft.com/office/drawing/2014/main" id="{308968BD-4429-4AC0-AC1C-A46F6AEA10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8900" y="8371814"/>
            <a:ext cx="2609425" cy="2721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8" name="表 5">
            <a:extLst>
              <a:ext uri="{FF2B5EF4-FFF2-40B4-BE49-F238E27FC236}">
                <a16:creationId xmlns:a16="http://schemas.microsoft.com/office/drawing/2014/main" id="{DE8E5120-EAFF-48D7-91D5-B32DBABDFB8F}"/>
              </a:ext>
            </a:extLst>
          </p:cNvPr>
          <p:cNvGraphicFramePr>
            <a:graphicFrameLocks noGrp="1"/>
          </p:cNvGraphicFramePr>
          <p:nvPr>
            <p:extLst>
              <p:ext uri="{D42A27DB-BD31-4B8C-83A1-F6EECF244321}">
                <p14:modId xmlns:p14="http://schemas.microsoft.com/office/powerpoint/2010/main" val="12641620"/>
              </p:ext>
            </p:extLst>
          </p:nvPr>
        </p:nvGraphicFramePr>
        <p:xfrm>
          <a:off x="352334" y="6500316"/>
          <a:ext cx="6285991" cy="1405693"/>
        </p:xfrm>
        <a:graphic>
          <a:graphicData uri="http://schemas.openxmlformats.org/drawingml/2006/table">
            <a:tbl>
              <a:tblPr firstRow="1" bandRow="1">
                <a:tableStyleId>{5C22544A-7EE6-4342-B048-85BDC9FD1C3A}</a:tableStyleId>
              </a:tblPr>
              <a:tblGrid>
                <a:gridCol w="5159566">
                  <a:extLst>
                    <a:ext uri="{9D8B030D-6E8A-4147-A177-3AD203B41FA5}">
                      <a16:colId xmlns:a16="http://schemas.microsoft.com/office/drawing/2014/main" val="2964725162"/>
                    </a:ext>
                  </a:extLst>
                </a:gridCol>
                <a:gridCol w="1126425">
                  <a:extLst>
                    <a:ext uri="{9D8B030D-6E8A-4147-A177-3AD203B41FA5}">
                      <a16:colId xmlns:a16="http://schemas.microsoft.com/office/drawing/2014/main" val="3032347271"/>
                    </a:ext>
                  </a:extLst>
                </a:gridCol>
              </a:tblGrid>
              <a:tr h="829693">
                <a:tc>
                  <a:txBody>
                    <a:bodyPr/>
                    <a:lstStyle/>
                    <a:p>
                      <a:pPr marL="0" marR="0" lvl="0" indent="0" algn="l" defTabSz="514350" rtl="0" eaLnBrk="1" fontAlgn="auto" latinLnBrk="0" hangingPunct="1">
                        <a:lnSpc>
                          <a:spcPct val="150000"/>
                        </a:lnSpc>
                        <a:spcBef>
                          <a:spcPts val="600"/>
                        </a:spcBef>
                        <a:spcAft>
                          <a:spcPts val="0"/>
                        </a:spcAft>
                        <a:buClrTx/>
                        <a:buSzTx/>
                        <a:buFontTx/>
                        <a:buNone/>
                        <a:tabLst/>
                        <a:defRPr/>
                      </a:pPr>
                      <a:r>
                        <a:rPr kumimoji="1" lang="ja-JP" altLang="en-US" sz="1400" kern="1200" dirty="0">
                          <a:solidFill>
                            <a:schemeClr val="tx1"/>
                          </a:solidFill>
                          <a:latin typeface="游ゴシック" panose="020B0400000000000000" pitchFamily="50" charset="-128"/>
                          <a:ea typeface="游ゴシック" panose="020B0400000000000000" pitchFamily="50" charset="-128"/>
                          <a:cs typeface="+mn-cs"/>
                        </a:rPr>
                        <a:t>コンビニ交付情報サイトでは、接種証明書のコンビニ交付に限らずコンビニ交付全般の情報を案内しています。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lnSpc>
                          <a:spcPct val="150000"/>
                        </a:lnSpc>
                        <a:spcBef>
                          <a:spcPts val="600"/>
                        </a:spcBef>
                      </a:pP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7637449"/>
                  </a:ext>
                </a:extLst>
              </a:tr>
              <a:tr h="576000">
                <a:tc>
                  <a:txBody>
                    <a:bodyPr/>
                    <a:lstStyle/>
                    <a:p>
                      <a:pPr marL="0" marR="0" lvl="0" indent="0" algn="l" defTabSz="514350" rtl="0" eaLnBrk="1" fontAlgn="auto" latinLnBrk="0" hangingPunct="1">
                        <a:lnSpc>
                          <a:spcPct val="150000"/>
                        </a:lnSpc>
                        <a:spcBef>
                          <a:spcPts val="600"/>
                        </a:spcBef>
                        <a:spcAft>
                          <a:spcPts val="0"/>
                        </a:spcAft>
                        <a:buClrTx/>
                        <a:buSzTx/>
                        <a:buFontTx/>
                        <a:buNone/>
                        <a:tabLst/>
                        <a:defRPr/>
                      </a:pPr>
                      <a:endParaRPr kumimoji="1" lang="ja-JP" altLang="en-US" sz="1400"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nSpc>
                          <a:spcPct val="150000"/>
                        </a:lnSpc>
                        <a:spcBef>
                          <a:spcPts val="600"/>
                        </a:spcBef>
                      </a:pP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2123136"/>
                  </a:ext>
                </a:extLst>
              </a:tr>
            </a:tbl>
          </a:graphicData>
        </a:graphic>
      </p:graphicFrame>
      <p:grpSp>
        <p:nvGrpSpPr>
          <p:cNvPr id="31" name="グループ化 30">
            <a:extLst>
              <a:ext uri="{FF2B5EF4-FFF2-40B4-BE49-F238E27FC236}">
                <a16:creationId xmlns:a16="http://schemas.microsoft.com/office/drawing/2014/main" id="{3E51F67E-C062-43DB-9343-6B1EA9F108FA}"/>
              </a:ext>
            </a:extLst>
          </p:cNvPr>
          <p:cNvGrpSpPr/>
          <p:nvPr/>
        </p:nvGrpSpPr>
        <p:grpSpPr>
          <a:xfrm>
            <a:off x="410574" y="7474251"/>
            <a:ext cx="2425107" cy="306705"/>
            <a:chOff x="5292984" y="5430424"/>
            <a:chExt cx="2179162" cy="306705"/>
          </a:xfrm>
        </p:grpSpPr>
        <p:grpSp>
          <p:nvGrpSpPr>
            <p:cNvPr id="32" name="object 12">
              <a:extLst>
                <a:ext uri="{FF2B5EF4-FFF2-40B4-BE49-F238E27FC236}">
                  <a16:creationId xmlns:a16="http://schemas.microsoft.com/office/drawing/2014/main" id="{983A8FF0-3D99-4DBA-9D83-432A673679F6}"/>
                </a:ext>
              </a:extLst>
            </p:cNvPr>
            <p:cNvGrpSpPr/>
            <p:nvPr/>
          </p:nvGrpSpPr>
          <p:grpSpPr>
            <a:xfrm>
              <a:off x="5330291" y="5430424"/>
              <a:ext cx="2141855" cy="306705"/>
              <a:chOff x="3973269" y="7451084"/>
              <a:chExt cx="2141855" cy="306705"/>
            </a:xfrm>
          </p:grpSpPr>
          <p:sp>
            <p:nvSpPr>
              <p:cNvPr id="36" name="object 13">
                <a:extLst>
                  <a:ext uri="{FF2B5EF4-FFF2-40B4-BE49-F238E27FC236}">
                    <a16:creationId xmlns:a16="http://schemas.microsoft.com/office/drawing/2014/main" id="{CC2FCF69-445B-4B28-B6BC-9B605CDAFE5E}"/>
                  </a:ext>
                </a:extLst>
              </p:cNvPr>
              <p:cNvSpPr/>
              <p:nvPr/>
            </p:nvSpPr>
            <p:spPr>
              <a:xfrm>
                <a:off x="3973269" y="7456096"/>
                <a:ext cx="2136775" cy="296545"/>
              </a:xfrm>
              <a:custGeom>
                <a:avLst/>
                <a:gdLst/>
                <a:ahLst/>
                <a:cxnLst/>
                <a:rect l="l" t="t" r="r" b="b"/>
                <a:pathLst>
                  <a:path w="2136775" h="296545">
                    <a:moveTo>
                      <a:pt x="2100605" y="0"/>
                    </a:moveTo>
                    <a:lnTo>
                      <a:pt x="35991" y="0"/>
                    </a:lnTo>
                    <a:lnTo>
                      <a:pt x="22015" y="2841"/>
                    </a:lnTo>
                    <a:lnTo>
                      <a:pt x="10571" y="10577"/>
                    </a:lnTo>
                    <a:lnTo>
                      <a:pt x="2839" y="22025"/>
                    </a:lnTo>
                    <a:lnTo>
                      <a:pt x="0" y="36004"/>
                    </a:lnTo>
                    <a:lnTo>
                      <a:pt x="0" y="260553"/>
                    </a:lnTo>
                    <a:lnTo>
                      <a:pt x="2839" y="274529"/>
                    </a:lnTo>
                    <a:lnTo>
                      <a:pt x="10571" y="285973"/>
                    </a:lnTo>
                    <a:lnTo>
                      <a:pt x="22015" y="293705"/>
                    </a:lnTo>
                    <a:lnTo>
                      <a:pt x="35991" y="296544"/>
                    </a:lnTo>
                    <a:lnTo>
                      <a:pt x="2100605" y="296544"/>
                    </a:lnTo>
                    <a:lnTo>
                      <a:pt x="2114583" y="293705"/>
                    </a:lnTo>
                    <a:lnTo>
                      <a:pt x="2126032" y="285973"/>
                    </a:lnTo>
                    <a:lnTo>
                      <a:pt x="2133768" y="274529"/>
                    </a:lnTo>
                    <a:lnTo>
                      <a:pt x="2136609" y="260553"/>
                    </a:lnTo>
                    <a:lnTo>
                      <a:pt x="2136609" y="36004"/>
                    </a:lnTo>
                    <a:lnTo>
                      <a:pt x="2133768" y="22025"/>
                    </a:lnTo>
                    <a:lnTo>
                      <a:pt x="2126032" y="10577"/>
                    </a:lnTo>
                    <a:lnTo>
                      <a:pt x="2114583" y="2841"/>
                    </a:lnTo>
                    <a:lnTo>
                      <a:pt x="2100605" y="0"/>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7" name="object 14">
                <a:extLst>
                  <a:ext uri="{FF2B5EF4-FFF2-40B4-BE49-F238E27FC236}">
                    <a16:creationId xmlns:a16="http://schemas.microsoft.com/office/drawing/2014/main" id="{98480852-C791-429C-81DE-4BE917B3E01A}"/>
                  </a:ext>
                </a:extLst>
              </p:cNvPr>
              <p:cNvSpPr/>
              <p:nvPr/>
            </p:nvSpPr>
            <p:spPr>
              <a:xfrm>
                <a:off x="5527168" y="7456101"/>
                <a:ext cx="582930" cy="296545"/>
              </a:xfrm>
              <a:custGeom>
                <a:avLst/>
                <a:gdLst/>
                <a:ahLst/>
                <a:cxnLst/>
                <a:rect l="l" t="t" r="r" b="b"/>
                <a:pathLst>
                  <a:path w="582929" h="296545">
                    <a:moveTo>
                      <a:pt x="546709" y="0"/>
                    </a:moveTo>
                    <a:lnTo>
                      <a:pt x="0" y="0"/>
                    </a:lnTo>
                    <a:lnTo>
                      <a:pt x="0" y="296544"/>
                    </a:lnTo>
                    <a:lnTo>
                      <a:pt x="546709" y="296544"/>
                    </a:lnTo>
                    <a:lnTo>
                      <a:pt x="560682" y="293703"/>
                    </a:lnTo>
                    <a:lnTo>
                      <a:pt x="572131" y="285969"/>
                    </a:lnTo>
                    <a:lnTo>
                      <a:pt x="579870" y="274524"/>
                    </a:lnTo>
                    <a:lnTo>
                      <a:pt x="582714" y="260553"/>
                    </a:lnTo>
                    <a:lnTo>
                      <a:pt x="582714" y="36004"/>
                    </a:lnTo>
                    <a:lnTo>
                      <a:pt x="579870" y="22020"/>
                    </a:lnTo>
                    <a:lnTo>
                      <a:pt x="572131" y="10572"/>
                    </a:lnTo>
                    <a:lnTo>
                      <a:pt x="560682" y="2839"/>
                    </a:lnTo>
                    <a:lnTo>
                      <a:pt x="546709" y="0"/>
                    </a:lnTo>
                    <a:close/>
                  </a:path>
                </a:pathLst>
              </a:custGeom>
              <a:solidFill>
                <a:srgbClr val="231F2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8" name="object 15">
                <a:extLst>
                  <a:ext uri="{FF2B5EF4-FFF2-40B4-BE49-F238E27FC236}">
                    <a16:creationId xmlns:a16="http://schemas.microsoft.com/office/drawing/2014/main" id="{64280F80-C409-4C34-9176-3BC611BA699B}"/>
                  </a:ext>
                </a:extLst>
              </p:cNvPr>
              <p:cNvSpPr/>
              <p:nvPr/>
            </p:nvSpPr>
            <p:spPr>
              <a:xfrm>
                <a:off x="5527168" y="7456101"/>
                <a:ext cx="582930" cy="296545"/>
              </a:xfrm>
              <a:custGeom>
                <a:avLst/>
                <a:gdLst/>
                <a:ahLst/>
                <a:cxnLst/>
                <a:rect l="l" t="t" r="r" b="b"/>
                <a:pathLst>
                  <a:path w="582929" h="296545">
                    <a:moveTo>
                      <a:pt x="0" y="0"/>
                    </a:moveTo>
                    <a:lnTo>
                      <a:pt x="546709" y="0"/>
                    </a:lnTo>
                    <a:lnTo>
                      <a:pt x="560682" y="2839"/>
                    </a:lnTo>
                    <a:lnTo>
                      <a:pt x="572131" y="10572"/>
                    </a:lnTo>
                    <a:lnTo>
                      <a:pt x="579870" y="22020"/>
                    </a:lnTo>
                    <a:lnTo>
                      <a:pt x="582714" y="36004"/>
                    </a:lnTo>
                    <a:lnTo>
                      <a:pt x="582714" y="260553"/>
                    </a:lnTo>
                    <a:lnTo>
                      <a:pt x="579870" y="274524"/>
                    </a:lnTo>
                    <a:lnTo>
                      <a:pt x="572131" y="285969"/>
                    </a:lnTo>
                    <a:lnTo>
                      <a:pt x="560682" y="293703"/>
                    </a:lnTo>
                    <a:lnTo>
                      <a:pt x="546709" y="296544"/>
                    </a:lnTo>
                    <a:lnTo>
                      <a:pt x="0" y="296544"/>
                    </a:lnTo>
                  </a:path>
                </a:pathLst>
              </a:custGeom>
              <a:ln w="10033">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grpSp>
        <p:sp>
          <p:nvSpPr>
            <p:cNvPr id="33" name="object 16">
              <a:extLst>
                <a:ext uri="{FF2B5EF4-FFF2-40B4-BE49-F238E27FC236}">
                  <a16:creationId xmlns:a16="http://schemas.microsoft.com/office/drawing/2014/main" id="{9AF94AC1-5F64-4F1B-8C9F-689550DA1078}"/>
                </a:ext>
              </a:extLst>
            </p:cNvPr>
            <p:cNvSpPr/>
            <p:nvPr/>
          </p:nvSpPr>
          <p:spPr>
            <a:xfrm>
              <a:off x="5330291" y="5435436"/>
              <a:ext cx="2136775" cy="296545"/>
            </a:xfrm>
            <a:custGeom>
              <a:avLst/>
              <a:gdLst/>
              <a:ahLst/>
              <a:cxnLst/>
              <a:rect l="l" t="t" r="r" b="b"/>
              <a:pathLst>
                <a:path w="2136775" h="296545">
                  <a:moveTo>
                    <a:pt x="2136609" y="260553"/>
                  </a:moveTo>
                  <a:lnTo>
                    <a:pt x="2133768" y="274529"/>
                  </a:lnTo>
                  <a:lnTo>
                    <a:pt x="2126032" y="285973"/>
                  </a:lnTo>
                  <a:lnTo>
                    <a:pt x="2114583" y="293705"/>
                  </a:lnTo>
                  <a:lnTo>
                    <a:pt x="2100605" y="296544"/>
                  </a:lnTo>
                  <a:lnTo>
                    <a:pt x="35991" y="296544"/>
                  </a:lnTo>
                  <a:lnTo>
                    <a:pt x="22015" y="293705"/>
                  </a:lnTo>
                  <a:lnTo>
                    <a:pt x="10571" y="285973"/>
                  </a:lnTo>
                  <a:lnTo>
                    <a:pt x="2839" y="274529"/>
                  </a:lnTo>
                  <a:lnTo>
                    <a:pt x="0" y="260553"/>
                  </a:lnTo>
                  <a:lnTo>
                    <a:pt x="0" y="36004"/>
                  </a:lnTo>
                  <a:lnTo>
                    <a:pt x="2839" y="22025"/>
                  </a:lnTo>
                  <a:lnTo>
                    <a:pt x="10571" y="10577"/>
                  </a:lnTo>
                  <a:lnTo>
                    <a:pt x="22015" y="2841"/>
                  </a:lnTo>
                  <a:lnTo>
                    <a:pt x="35991" y="0"/>
                  </a:lnTo>
                  <a:lnTo>
                    <a:pt x="2100605" y="0"/>
                  </a:lnTo>
                  <a:lnTo>
                    <a:pt x="2114583" y="2841"/>
                  </a:lnTo>
                  <a:lnTo>
                    <a:pt x="2126032" y="10577"/>
                  </a:lnTo>
                  <a:lnTo>
                    <a:pt x="2133768" y="22025"/>
                  </a:lnTo>
                  <a:lnTo>
                    <a:pt x="2136609" y="36004"/>
                  </a:lnTo>
                  <a:lnTo>
                    <a:pt x="2136609" y="260553"/>
                  </a:lnTo>
                  <a:close/>
                </a:path>
              </a:pathLst>
            </a:custGeom>
            <a:ln w="10795">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4" name="object 11">
              <a:extLst>
                <a:ext uri="{FF2B5EF4-FFF2-40B4-BE49-F238E27FC236}">
                  <a16:creationId xmlns:a16="http://schemas.microsoft.com/office/drawing/2014/main" id="{A5022608-D28D-4967-8677-65F0FF780BF2}"/>
                </a:ext>
              </a:extLst>
            </p:cNvPr>
            <p:cNvSpPr txBox="1"/>
            <p:nvPr/>
          </p:nvSpPr>
          <p:spPr>
            <a:xfrm>
              <a:off x="5292984" y="5504983"/>
              <a:ext cx="1568339" cy="169277"/>
            </a:xfrm>
            <a:prstGeom prst="rect">
              <a:avLst/>
            </a:prstGeom>
          </p:spPr>
          <p:txBody>
            <a:bodyPr vert="horz" wrap="square" lIns="0" tIns="0" rIns="0" bIns="0" rtlCol="0">
              <a:spAutoFit/>
            </a:bodyPr>
            <a:lstStyle/>
            <a:p>
              <a:pPr marL="144145">
                <a:lnSpc>
                  <a:spcPct val="100000"/>
                </a:lnSpc>
                <a:spcBef>
                  <a:spcPts val="930"/>
                </a:spcBef>
                <a:tabLst>
                  <a:tab pos="3697604" algn="l"/>
                  <a:tab pos="5285105" algn="l"/>
                </a:tabLst>
              </a:pPr>
              <a:r>
                <a:rPr lang="ja-JP" altLang="en-US" sz="1100" b="1" dirty="0">
                  <a:solidFill>
                    <a:srgbClr val="231F20"/>
                  </a:solidFill>
                  <a:latin typeface="游ゴシック" panose="020B0400000000000000" pitchFamily="50" charset="-128"/>
                  <a:ea typeface="游ゴシック" panose="020B0400000000000000" pitchFamily="50" charset="-128"/>
                  <a:cs typeface="GothicMB101Pro-Medium"/>
                </a:rPr>
                <a:t>コンビニ交付情報サイト</a:t>
              </a:r>
              <a:endParaRPr lang="ja-JP" altLang="en-US" sz="1100" b="1" dirty="0">
                <a:latin typeface="游ゴシック" panose="020B0400000000000000" pitchFamily="50" charset="-128"/>
                <a:ea typeface="游ゴシック" panose="020B0400000000000000" pitchFamily="50" charset="-128"/>
                <a:cs typeface="GothicMB101Pro-Medium"/>
              </a:endParaRPr>
            </a:p>
          </p:txBody>
        </p:sp>
        <p:sp>
          <p:nvSpPr>
            <p:cNvPr id="35" name="object 11">
              <a:extLst>
                <a:ext uri="{FF2B5EF4-FFF2-40B4-BE49-F238E27FC236}">
                  <a16:creationId xmlns:a16="http://schemas.microsoft.com/office/drawing/2014/main" id="{AE37AAD4-1F75-4F87-A7FE-2C070F86F146}"/>
                </a:ext>
              </a:extLst>
            </p:cNvPr>
            <p:cNvSpPr txBox="1"/>
            <p:nvPr/>
          </p:nvSpPr>
          <p:spPr bwMode="white">
            <a:xfrm>
              <a:off x="6869092" y="5490797"/>
              <a:ext cx="582930" cy="184666"/>
            </a:xfrm>
            <a:prstGeom prst="rect">
              <a:avLst/>
            </a:prstGeom>
          </p:spPr>
          <p:txBody>
            <a:bodyPr vert="horz" wrap="square" lIns="0" tIns="0" rIns="0" bIns="0" rtlCol="0">
              <a:spAutoFit/>
            </a:bodyPr>
            <a:lstStyle/>
            <a:p>
              <a:pPr marL="144145">
                <a:lnSpc>
                  <a:spcPct val="100000"/>
                </a:lnSpc>
                <a:spcBef>
                  <a:spcPts val="930"/>
                </a:spcBef>
                <a:tabLst>
                  <a:tab pos="3697604" algn="l"/>
                  <a:tab pos="5285105" algn="l"/>
                </a:tabLst>
              </a:pPr>
              <a:r>
                <a:rPr lang="ja-JP" altLang="en-US" sz="1200" dirty="0">
                  <a:solidFill>
                    <a:schemeClr val="bg1"/>
                  </a:solidFill>
                  <a:latin typeface="游ゴシック" panose="020B0400000000000000" pitchFamily="50" charset="-128"/>
                  <a:ea typeface="游ゴシック" panose="020B0400000000000000" pitchFamily="50" charset="-128"/>
                  <a:cs typeface="GothicMB101Pro-Medium"/>
                </a:rPr>
                <a:t>検 索</a:t>
              </a:r>
            </a:p>
          </p:txBody>
        </p:sp>
      </p:grpSp>
      <p:sp>
        <p:nvSpPr>
          <p:cNvPr id="39" name="テキスト ボックス 38">
            <a:extLst>
              <a:ext uri="{FF2B5EF4-FFF2-40B4-BE49-F238E27FC236}">
                <a16:creationId xmlns:a16="http://schemas.microsoft.com/office/drawing/2014/main" id="{D4CBBF1C-2556-421E-A35C-ABD96778348D}"/>
              </a:ext>
            </a:extLst>
          </p:cNvPr>
          <p:cNvSpPr txBox="1"/>
          <p:nvPr/>
        </p:nvSpPr>
        <p:spPr>
          <a:xfrm>
            <a:off x="2914697" y="7479263"/>
            <a:ext cx="2600017" cy="307777"/>
          </a:xfrm>
          <a:prstGeom prst="rect">
            <a:avLst/>
          </a:prstGeom>
          <a:noFill/>
        </p:spPr>
        <p:txBody>
          <a:bodyPr wrap="square" rtlCol="0">
            <a:spAutoFit/>
          </a:bodyPr>
          <a:lstStyle/>
          <a:p>
            <a:r>
              <a:rPr kumimoji="1" lang="en-US" altLang="ja-JP" sz="1400" b="1" dirty="0">
                <a:latin typeface="游ゴシック" panose="020B0400000000000000" pitchFamily="50" charset="-128"/>
                <a:ea typeface="游ゴシック" panose="020B0400000000000000" pitchFamily="50" charset="-128"/>
                <a:hlinkClick r:id="rId5"/>
              </a:rPr>
              <a:t>https://www.lg-waps.go.jp</a:t>
            </a:r>
            <a:endParaRPr kumimoji="1" lang="ja-JP" altLang="en-US" sz="1400" b="1" dirty="0">
              <a:latin typeface="游ゴシック" panose="020B0400000000000000" pitchFamily="50" charset="-128"/>
              <a:ea typeface="游ゴシック" panose="020B0400000000000000" pitchFamily="50" charset="-128"/>
            </a:endParaRPr>
          </a:p>
        </p:txBody>
      </p:sp>
      <p:pic>
        <p:nvPicPr>
          <p:cNvPr id="3" name="図 2">
            <a:extLst>
              <a:ext uri="{FF2B5EF4-FFF2-40B4-BE49-F238E27FC236}">
                <a16:creationId xmlns:a16="http://schemas.microsoft.com/office/drawing/2014/main" id="{B97E97AC-D82B-4ECF-8DF1-6745DB9896DC}"/>
              </a:ext>
            </a:extLst>
          </p:cNvPr>
          <p:cNvPicPr>
            <a:picLocks noChangeAspect="1"/>
          </p:cNvPicPr>
          <p:nvPr/>
        </p:nvPicPr>
        <p:blipFill>
          <a:blip r:embed="rId6"/>
          <a:stretch>
            <a:fillRect/>
          </a:stretch>
        </p:blipFill>
        <p:spPr>
          <a:xfrm>
            <a:off x="5593730" y="6726956"/>
            <a:ext cx="965579" cy="952412"/>
          </a:xfrm>
          <a:prstGeom prst="rect">
            <a:avLst/>
          </a:prstGeom>
        </p:spPr>
      </p:pic>
    </p:spTree>
    <p:extLst>
      <p:ext uri="{BB962C8B-B14F-4D97-AF65-F5344CB8AC3E}">
        <p14:creationId xmlns:p14="http://schemas.microsoft.com/office/powerpoint/2010/main" val="16311132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684AFC7BA4E946AF96F6A5CBEE62BB" ma:contentTypeVersion="39" ma:contentTypeDescription="新しいドキュメントを作成します。" ma:contentTypeScope="" ma:versionID="04173b98cac5886ce79db97a94886232">
  <xsd:schema xmlns:xsd="http://www.w3.org/2001/XMLSchema" xmlns:xs="http://www.w3.org/2001/XMLSchema" xmlns:p="http://schemas.microsoft.com/office/2006/metadata/properties" xmlns:ns1="http://schemas.microsoft.com/sharepoint/v3" xmlns:ns2="89559dea-130d-4237-8e78-1ce7f44b9a24" xmlns:ns3="0e1d05ab-b491-48cc-a1d7-91236226a3a4" targetNamespace="http://schemas.microsoft.com/office/2006/metadata/properties" ma:root="true" ma:fieldsID="cede3e4a433a32dea90f3d8897ee8f90" ns1:_="" ns2:_="" ns3:_="">
    <xsd:import namespace="http://schemas.microsoft.com/sharepoint/v3"/>
    <xsd:import namespace="89559dea-130d-4237-8e78-1ce7f44b9a24"/>
    <xsd:import namespace="0e1d05ab-b491-48cc-a1d7-91236226a3a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1:_ip_UnifiedCompliancePolicyProperties" minOccurs="0"/>
                <xsd:element ref="ns1:_ip_UnifiedCompliancePolicyUIAction" minOccurs="0"/>
                <xsd:element ref="ns3:MediaServiceLocation" minOccurs="0"/>
                <xsd:element ref="ns2:SharedWithUsers" minOccurs="0"/>
                <xsd:element ref="ns2:SharedWithDetails" minOccurs="0"/>
                <xsd:element ref="ns3:d1ca" minOccurs="0"/>
                <xsd:element ref="ns3:_Flow_SignoffStatu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統合コンプライアンス ポリシーのプロパティ" ma:hidden="true" ma:internalName="_ip_UnifiedCompliancePolicyProperties">
      <xsd:simpleType>
        <xsd:restriction base="dms:Note"/>
      </xsd:simpleType>
    </xsd:element>
    <xsd:element name="_ip_UnifiedCompliancePolicyUIAction" ma:index="21" nillable="true" ma:displayName="統合コンプライアンス ポリシーの UI アクション"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559dea-130d-4237-8e78-1ce7f44b9a24" elementFormDefault="qualified">
    <xsd:import namespace="http://schemas.microsoft.com/office/2006/documentManagement/types"/>
    <xsd:import namespace="http://schemas.microsoft.com/office/infopath/2007/PartnerControls"/>
    <xsd:element name="_dlc_DocId" ma:index="8" nillable="true" ma:displayName="ドキュメント ID 値" ma:description="このアイテムに割り当てられているドキュメント ID の値です。" ma:internalName="_dlc_DocId" ma:readOnly="true">
      <xsd:simpleType>
        <xsd:restriction base="dms:Text"/>
      </xsd:simpleType>
    </xsd:element>
    <xsd:element name="_dlc_DocIdUrl" ma:index="9" nillable="true" ma:displayName="ドキュメントID:" ma:description="このドキュメントへの常時接続リンクです。"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を保持" ma:description="追加時に ID を保持します。" ma:hidden="true" ma:internalName="_dlc_DocIdPersistId" ma:readOnly="true">
      <xsd:simpleType>
        <xsd:restriction base="dms:Boolean"/>
      </xsd:simpleType>
    </xsd:element>
    <xsd:element name="SharedWithUsers" ma:index="23"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共有相手の詳細情報" ma:internalName="SharedWithDetails" ma:readOnly="true">
      <xsd:simpleType>
        <xsd:restriction base="dms:Note">
          <xsd:maxLength value="255"/>
        </xsd:restriction>
      </xsd:simpleType>
    </xsd:element>
    <xsd:element name="TaxCatchAll" ma:index="30" nillable="true" ma:displayName="Taxonomy Catch All Column" ma:hidden="true" ma:list="{02be7c2a-dcaf-42f6-9ca0-14cdca2ec951}" ma:internalName="TaxCatchAll" ma:showField="CatchAllData" ma:web="89559dea-130d-4237-8e78-1ce7f44b9a2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e1d05ab-b491-48cc-a1d7-91236226a3a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d1ca" ma:index="25" nillable="true" ma:displayName="数値" ma:internalName="d1ca">
      <xsd:simpleType>
        <xsd:restriction base="dms:Number"/>
      </xsd:simpleType>
    </xsd:element>
    <xsd:element name="_Flow_SignoffStatus" ma:index="26" nillable="true" ma:displayName="承認の状態" ma:internalName="_x627f__x8a8d__x306e__x72b6__x614b_">
      <xsd:simpleType>
        <xsd:restriction base="dms:Text"/>
      </xsd:simpleType>
    </xsd:element>
    <xsd:element name="MediaLengthInSeconds" ma:index="27" nillable="true" ma:displayName="Length (seconds)" ma:internalName="MediaLengthInSeconds" ma:readOnly="true">
      <xsd:simpleType>
        <xsd:restriction base="dms:Unknown"/>
      </xsd:simpleType>
    </xsd:element>
    <xsd:element name="lcf76f155ced4ddcb4097134ff3c332f" ma:index="29"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89559dea-130d-4237-8e78-1ce7f44b9a24">DIGI-808455956-3943291</_dlc_DocId>
    <_dlc_DocIdUrl xmlns="89559dea-130d-4237-8e78-1ce7f44b9a24">
      <Url>https://digitalgojp.sharepoint.com/sites/digi_portal/_layouts/15/DocIdRedir.aspx?ID=DIGI-808455956-3943291</Url>
      <Description>DIGI-808455956-3943291</Description>
    </_dlc_DocIdUrl>
    <_Flow_SignoffStatus xmlns="0e1d05ab-b491-48cc-a1d7-91236226a3a4" xsi:nil="true"/>
    <_ip_UnifiedCompliancePolicyUIAction xmlns="http://schemas.microsoft.com/sharepoint/v3" xsi:nil="true"/>
    <_ip_UnifiedCompliancePolicyProperties xmlns="http://schemas.microsoft.com/sharepoint/v3" xsi:nil="true"/>
    <lcf76f155ced4ddcb4097134ff3c332f xmlns="0e1d05ab-b491-48cc-a1d7-91236226a3a4">
      <Terms xmlns="http://schemas.microsoft.com/office/infopath/2007/PartnerControls"/>
    </lcf76f155ced4ddcb4097134ff3c332f>
    <d1ca xmlns="0e1d05ab-b491-48cc-a1d7-91236226a3a4" xsi:nil="true"/>
    <TaxCatchAll xmlns="89559dea-130d-4237-8e78-1ce7f44b9a24" xsi:nil="true"/>
  </documentManagement>
</p:properties>
</file>

<file path=customXml/itemProps1.xml><?xml version="1.0" encoding="utf-8"?>
<ds:datastoreItem xmlns:ds="http://schemas.openxmlformats.org/officeDocument/2006/customXml" ds:itemID="{F5C3BED5-3694-45EA-9C61-5B26ACE1DA08}">
  <ds:schemaRefs>
    <ds:schemaRef ds:uri="http://schemas.microsoft.com/sharepoint/v3/contenttype/forms"/>
  </ds:schemaRefs>
</ds:datastoreItem>
</file>

<file path=customXml/itemProps2.xml><?xml version="1.0" encoding="utf-8"?>
<ds:datastoreItem xmlns:ds="http://schemas.openxmlformats.org/officeDocument/2006/customXml" ds:itemID="{64118ACF-519C-403F-9DA2-A97217BAB9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9559dea-130d-4237-8e78-1ce7f44b9a24"/>
    <ds:schemaRef ds:uri="0e1d05ab-b491-48cc-a1d7-91236226a3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13480C-9DC6-4FD0-90F7-F41E8F1CC452}">
  <ds:schemaRefs>
    <ds:schemaRef ds:uri="http://schemas.microsoft.com/sharepoint/events"/>
  </ds:schemaRefs>
</ds:datastoreItem>
</file>

<file path=customXml/itemProps4.xml><?xml version="1.0" encoding="utf-8"?>
<ds:datastoreItem xmlns:ds="http://schemas.openxmlformats.org/officeDocument/2006/customXml" ds:itemID="{2F5FE1E6-04E0-43A0-9769-039811330FBE}"/>
</file>

<file path=docProps/app.xml><?xml version="1.0" encoding="utf-8"?>
<Properties xmlns="http://schemas.openxmlformats.org/officeDocument/2006/extended-properties" xmlns:vt="http://schemas.openxmlformats.org/officeDocument/2006/docPropsVTypes">
  <Template/>
  <TotalTime>3206</TotalTime>
  <Words>377</Words>
  <Application>Microsoft Office PowerPoint</Application>
  <PresentationFormat>A4 210 x 297 mm</PresentationFormat>
  <Paragraphs>25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UD デジタル 教科書体 NK-R</vt:lpstr>
      <vt:lpstr>游ゴシック</vt:lpstr>
      <vt:lpstr>游ゴシック Light</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一成</dc:creator>
  <cp:lastModifiedBy>眞弓 隆浩(MAYUMI Takahiro)</cp:lastModifiedBy>
  <cp:revision>305</cp:revision>
  <cp:lastPrinted>2022-07-06T05:47:33Z</cp:lastPrinted>
  <dcterms:created xsi:type="dcterms:W3CDTF">2020-05-01T04:02:32Z</dcterms:created>
  <dcterms:modified xsi:type="dcterms:W3CDTF">2022-08-05T09:17:25Z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0x010100E8684AFC7BA4E946AF96F6A5CBEE62BB</vt:lpwstr>
  </property>
  <property fmtid="{D5CDD505-2E9C-101B-9397-08002B2CF9AE}" pid="3" name="_dlc_DocIdItemGuid">
    <vt:lpwstr>c4bca723-e71b-4e36-9640-e6f99b1ae464</vt:lpwstr>
  </property>
</Properties>
</file>